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4" r:id="rId5"/>
    <p:sldId id="262" r:id="rId6"/>
    <p:sldId id="265" r:id="rId7"/>
    <p:sldId id="267" r:id="rId8"/>
    <p:sldId id="275" r:id="rId9"/>
    <p:sldId id="273" r:id="rId10"/>
    <p:sldId id="277" r:id="rId11"/>
    <p:sldId id="272" r:id="rId12"/>
    <p:sldId id="276" r:id="rId13"/>
    <p:sldId id="268" r:id="rId14"/>
    <p:sldId id="269" r:id="rId15"/>
    <p:sldId id="271" r:id="rId16"/>
    <p:sldId id="270" r:id="rId17"/>
    <p:sldId id="274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9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5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0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6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3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3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4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476DA-8CBF-4C6E-B0F6-4FD1500F610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96942-0F3A-460F-828C-8BE077DC0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s://www.tanotis.com/products/sparkfun-gps-rtk-dead-reckoning-breakout-zed-f9r-qwiic" TargetMode="External"/><Relationship Id="rId2" Type="http://schemas.openxmlformats.org/officeDocument/2006/relationships/hyperlink" Target="https://www.tanotis.com/products/sparkfun-gps-rtk-sma-breakout-zed-f9p-qwi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www.tanotis.com/products/genuine-sparkfun-interface-cable-sma-to-u-fl" TargetMode="External"/><Relationship Id="rId5" Type="http://schemas.openxmlformats.org/officeDocument/2006/relationships/hyperlink" Target="https://www.tanotis.com/products/sparkfun-xbee-3-module-rp-sma-antenna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tanotis.com/products/genuine-sparkfun-sparkfun-xbee-explorer-regulat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otis.com/products/sparkfun-gps-rtk-dead-reckoning-breakout-zed-f9r-qwiic?gclid=Cj0KCQjwsqmEBhDiARIsANV8H3aChXVXNU2BihZM26-xD0q3iITXEzSM_eGfl2cql53cwCX6hNuwVzwaAlHJEALw_wc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ouser.in/ProductDetail/ABRACON/AECC0502GBS-S?qs=eP2BKZSCXI6WHWNXCHgIFA%3D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in/ProductDetail/ABRACON/AEAGMK148060-S1575?qs=fAHHVMwC%252Bbg%2FdxTyG9xYxQ%3D%3D" TargetMode="External"/><Relationship Id="rId5" Type="http://schemas.openxmlformats.org/officeDocument/2006/relationships/hyperlink" Target="https://www.mouser.in/ProductDetail/ABRACON/AEACMK0660746-SG4?qs=Cb2nCFKsA8qSI2ROBfTxbg%3D%3D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mouser.in/ProductDetail/ArduSimple/AS-ANT2B-SUR-L1L2-25SMA-00?qs=vHuUswq2%252BswBsit1qMDm7Q%3D%3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simple.com/contact/" TargetMode="External"/><Relationship Id="rId2" Type="http://schemas.openxmlformats.org/officeDocument/2006/relationships/hyperlink" Target="https://rl.se/gprm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simple.com/product/simplertk2b-f9r-v3/" TargetMode="External"/><Relationship Id="rId2" Type="http://schemas.openxmlformats.org/officeDocument/2006/relationships/hyperlink" Target="https://www.ardusimple.com/product/simplertk2b-heading-basic-starter-kit-ip6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rkfun.com/products/16344" TargetMode="External"/><Relationship Id="rId5" Type="http://schemas.openxmlformats.org/officeDocument/2006/relationships/hyperlink" Target="https://www.sparkfun.com/products/16481" TargetMode="External"/><Relationship Id="rId4" Type="http://schemas.openxmlformats.org/officeDocument/2006/relationships/hyperlink" Target="https://www.ardusimple.com/product/simplertk2blit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ss.store/gnss-gps-modules/99-ublox-zed-f9p-rtk-gnss-receiver-board-with-sma-base-or-rover.html" TargetMode="External"/><Relationship Id="rId2" Type="http://schemas.openxmlformats.org/officeDocument/2006/relationships/hyperlink" Target="https://www.gnss.store/gnss-gps-modules/134-ublox-zed-f9r-elt0117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rkfun.com/products/16344" TargetMode="External"/><Relationship Id="rId4" Type="http://schemas.openxmlformats.org/officeDocument/2006/relationships/hyperlink" Target="https://www.gnss.store/rf-gps-antennas/140-elt012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83593" y="3436374"/>
            <a:ext cx="25219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MCU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HITEX </a:t>
            </a:r>
            <a:r>
              <a:rPr lang="en-US" dirty="0" err="1">
                <a:solidFill>
                  <a:srgbClr val="0070C0"/>
                </a:solidFill>
              </a:rPr>
              <a:t>ShieldBuddy</a:t>
            </a:r>
            <a:r>
              <a:rPr lang="en-US" dirty="0">
                <a:solidFill>
                  <a:srgbClr val="0070C0"/>
                </a:solidFill>
              </a:rPr>
              <a:t> TC375 or on Arduino MEGA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3593" y="5358580"/>
            <a:ext cx="25219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Motor control</a:t>
            </a:r>
          </a:p>
          <a:p>
            <a:pPr algn="ctr"/>
            <a:r>
              <a:rPr lang="en-US" dirty="0" smtClean="0"/>
              <a:t>With encoders</a:t>
            </a:r>
          </a:p>
          <a:p>
            <a:pPr algn="ctr"/>
            <a:endParaRPr lang="en-US" dirty="0"/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7644580" y="4636703"/>
            <a:ext cx="0" cy="721877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1084" y="678426"/>
            <a:ext cx="12929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Antenna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Tallysman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TW7972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799" y="678426"/>
            <a:ext cx="12929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Tallysman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TW7972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373" y="3077496"/>
            <a:ext cx="25219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Base station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Can’t be xNAV650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2890" y="1601756"/>
            <a:ext cx="12929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Antenna</a:t>
            </a:r>
            <a:endParaRPr lang="en-US" dirty="0"/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Tallysman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TW7972</a:t>
            </a:r>
            <a:endParaRPr lang="en-US" dirty="0"/>
          </a:p>
        </p:txBody>
      </p:sp>
      <p:cxnSp>
        <p:nvCxnSpPr>
          <p:cNvPr id="13" name="Straight Connector 12"/>
          <p:cNvCxnSpPr>
            <a:stCxn id="12" idx="2"/>
            <a:endCxn id="11" idx="0"/>
          </p:cNvCxnSpPr>
          <p:nvPr/>
        </p:nvCxnSpPr>
        <p:spPr>
          <a:xfrm flipH="1">
            <a:off x="1649360" y="2525086"/>
            <a:ext cx="1" cy="55241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2889" y="4830235"/>
            <a:ext cx="129294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not </a:t>
            </a:r>
            <a:r>
              <a:rPr lang="en-US" dirty="0">
                <a:solidFill>
                  <a:srgbClr val="0070C0"/>
                </a:solidFill>
              </a:rPr>
              <a:t>included in </a:t>
            </a:r>
            <a:r>
              <a:rPr lang="en-US" dirty="0" smtClean="0">
                <a:solidFill>
                  <a:srgbClr val="0070C0"/>
                </a:solidFill>
              </a:rPr>
              <a:t>xNAV650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8" name="Straight Connector 17"/>
          <p:cNvCxnSpPr>
            <a:stCxn id="11" idx="2"/>
            <a:endCxn id="17" idx="0"/>
          </p:cNvCxnSpPr>
          <p:nvPr/>
        </p:nvCxnSpPr>
        <p:spPr>
          <a:xfrm>
            <a:off x="1649360" y="4277825"/>
            <a:ext cx="0" cy="55241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69208" y="1970066"/>
            <a:ext cx="138450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 smtClean="0">
                <a:solidFill>
                  <a:srgbClr val="0070C0"/>
                </a:solidFill>
              </a:rPr>
              <a:t>ot included in xNAV650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22"/>
          <p:cNvCxnSpPr>
            <a:stCxn id="22" idx="3"/>
            <a:endCxn id="28" idx="1"/>
          </p:cNvCxnSpPr>
          <p:nvPr/>
        </p:nvCxnSpPr>
        <p:spPr>
          <a:xfrm>
            <a:off x="5753714" y="2431731"/>
            <a:ext cx="661833" cy="576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15547" y="1975833"/>
            <a:ext cx="25219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r"/>
            <a:r>
              <a:rPr lang="en-US" dirty="0" smtClean="0"/>
              <a:t>GNSS+IMU</a:t>
            </a:r>
          </a:p>
          <a:p>
            <a:pPr algn="r"/>
            <a:r>
              <a:rPr lang="en-US" dirty="0" smtClean="0"/>
              <a:t>Multi band</a:t>
            </a:r>
            <a:endParaRPr lang="en-US" dirty="0"/>
          </a:p>
        </p:txBody>
      </p:sp>
      <p:cxnSp>
        <p:nvCxnSpPr>
          <p:cNvPr id="29" name="Straight Connector 28"/>
          <p:cNvCxnSpPr>
            <a:stCxn id="10" idx="2"/>
          </p:cNvCxnSpPr>
          <p:nvPr/>
        </p:nvCxnSpPr>
        <p:spPr>
          <a:xfrm>
            <a:off x="8571270" y="1601756"/>
            <a:ext cx="0" cy="37407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790401" y="1601756"/>
            <a:ext cx="1" cy="37407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" idx="0"/>
          </p:cNvCxnSpPr>
          <p:nvPr/>
        </p:nvCxnSpPr>
        <p:spPr>
          <a:xfrm flipH="1">
            <a:off x="7644580" y="2890457"/>
            <a:ext cx="2" cy="545917"/>
          </a:xfrm>
          <a:prstGeom prst="line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1665" y="117987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BASE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30180" y="11096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ROVER</a:t>
            </a:r>
            <a:endParaRPr lang="en-US" sz="2800" dirty="0"/>
          </a:p>
        </p:txBody>
      </p:sp>
      <p:sp>
        <p:nvSpPr>
          <p:cNvPr id="39" name="Left Arrow Callout 38"/>
          <p:cNvSpPr/>
          <p:nvPr/>
        </p:nvSpPr>
        <p:spPr>
          <a:xfrm>
            <a:off x="8711610" y="1672040"/>
            <a:ext cx="3515035" cy="2982750"/>
          </a:xfrm>
          <a:prstGeom prst="leftArrowCallout">
            <a:avLst>
              <a:gd name="adj1" fmla="val 12742"/>
              <a:gd name="adj2" fmla="val 11627"/>
              <a:gd name="adj3" fmla="val 9956"/>
              <a:gd name="adj4" fmla="val 7934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the navigation module can communicate to the MCU ?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A: via </a:t>
            </a:r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dirty="0" smtClean="0">
                <a:solidFill>
                  <a:srgbClr val="0070C0"/>
                </a:solidFill>
              </a:rPr>
              <a:t>RS232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GPRMC NMEA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Like this: </a:t>
            </a:r>
            <a:r>
              <a:rPr lang="en-US" dirty="0">
                <a:solidFill>
                  <a:srgbClr val="0070C0"/>
                </a:solidFill>
              </a:rPr>
              <a:t>$GPRMC,001225,A,2832.1834,N,08101.0536,W,12,25,251211,1.2,E,A*03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924799" y="4636703"/>
            <a:ext cx="0" cy="721877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929579" y="4247941"/>
            <a:ext cx="1" cy="55241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33" y="2017624"/>
            <a:ext cx="835892" cy="8772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71956" y="4989248"/>
            <a:ext cx="8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322255" y="5430399"/>
            <a:ext cx="789191" cy="172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25937" y="2525086"/>
            <a:ext cx="789191" cy="172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88526" y="2155754"/>
            <a:ext cx="8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3945424" y="3627190"/>
            <a:ext cx="1989943" cy="2403374"/>
          </a:xfrm>
          <a:prstGeom prst="wedgeRoundRectCallout">
            <a:avLst>
              <a:gd name="adj1" fmla="val 56463"/>
              <a:gd name="adj2" fmla="val -817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communicating ?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A: Using serial input on the </a:t>
            </a:r>
            <a:r>
              <a:rPr lang="en-US" dirty="0" err="1">
                <a:solidFill>
                  <a:srgbClr val="0070C0"/>
                </a:solidFill>
              </a:rPr>
              <a:t>xNAV</a:t>
            </a:r>
            <a:r>
              <a:rPr lang="en-US" dirty="0">
                <a:solidFill>
                  <a:srgbClr val="0070C0"/>
                </a:solidFill>
              </a:rPr>
              <a:t> and an independent radio receiver. </a:t>
            </a:r>
          </a:p>
        </p:txBody>
      </p:sp>
    </p:spTree>
    <p:extLst>
      <p:ext uri="{BB962C8B-B14F-4D97-AF65-F5344CB8AC3E}">
        <p14:creationId xmlns:p14="http://schemas.microsoft.com/office/powerpoint/2010/main" val="27723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019" y="510119"/>
            <a:ext cx="5520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sz="1200" dirty="0">
                <a:hlinkClick r:id="rId2"/>
              </a:rPr>
              <a:t>www.tanotis.com/products/sparkfun-gps-rtk-sma-breakout-zed-f9p-qwiic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1" y="879451"/>
            <a:ext cx="1785016" cy="1482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8480" y="2476096"/>
            <a:ext cx="1357728" cy="1593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413" y="2593875"/>
            <a:ext cx="258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 30 000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82413" y="1251354"/>
            <a:ext cx="258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 24 000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0701" y="4183556"/>
            <a:ext cx="59735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https://www.tanotis.com/products/sparkfun-xbee-3-module-rp-sma-antenna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5843" y="4163707"/>
            <a:ext cx="1357388" cy="21357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1293" y="492479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0FF"/>
                </a:solidFill>
                <a:latin typeface="Roboto" panose="02000000000000000000" pitchFamily="2" charset="0"/>
              </a:rPr>
              <a:t>2,670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8975" y="2269589"/>
            <a:ext cx="59735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https://www.tanotis.com/products/sparkfun-gps-rtk-dead-reckoning-breakout-zed-f9r-qwiic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231498" y="4427223"/>
            <a:ext cx="1202796" cy="14541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37006" y="4200744"/>
            <a:ext cx="609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https://www.tanotis.com/products/genuine-sparkfun-sparkfun-xbee-explorer-regulated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771564" y="492479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0FF"/>
                </a:solidFill>
                <a:latin typeface="Roboto" panose="02000000000000000000" pitchFamily="2" charset="0"/>
              </a:rPr>
              <a:t>1,115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1614" y="3451568"/>
            <a:ext cx="2772821" cy="3442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71614" y="3031624"/>
            <a:ext cx="609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11"/>
              </a:rPr>
              <a:t>https://www.tanotis.com/products/genuine-sparkfun-interface-cable-sma-to-u-fl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05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ardusimple.com/wp-content/uploads/2020/05/simpleRTK2B_v3_Ardui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28" y="-390832"/>
            <a:ext cx="10138799" cy="7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3803" y="600164"/>
            <a:ext cx="5533569" cy="6398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5883" y="-115890"/>
            <a:ext cx="9431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https://www.tanotis.com/products/sparkfun-gps-rtk-dead-reckoning-breakout-zed-f9r-qwiic?gclid=Cj0KCQjwsqmEBhDiARIsANV8H3aChXVXNU2BihZM26-xD0q3iITXEzSM_eGfl2cql53cwCX6hNuwVzwaAlHJEALw_wcB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0" y="1080191"/>
            <a:ext cx="6762750" cy="45085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1595817" y="2280520"/>
            <a:ext cx="1035050" cy="412059"/>
          </a:xfrm>
          <a:prstGeom prst="wedgeRectCallout">
            <a:avLst>
              <a:gd name="adj1" fmla="val -48456"/>
              <a:gd name="adj2" fmla="val 109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GPS &amp; IMU to rover</a:t>
            </a:r>
            <a:endParaRPr lang="en-US" sz="1400" dirty="0"/>
          </a:p>
        </p:txBody>
      </p:sp>
      <p:sp>
        <p:nvSpPr>
          <p:cNvPr id="8" name="Rectangular Callout 7"/>
          <p:cNvSpPr/>
          <p:nvPr/>
        </p:nvSpPr>
        <p:spPr>
          <a:xfrm>
            <a:off x="11156950" y="4161411"/>
            <a:ext cx="1035050" cy="633619"/>
          </a:xfrm>
          <a:prstGeom prst="wedgeRectCallout">
            <a:avLst>
              <a:gd name="adj1" fmla="val -52137"/>
              <a:gd name="adj2" fmla="val -90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RTK in</a:t>
            </a:r>
          </a:p>
          <a:p>
            <a:pPr algn="ctr"/>
            <a:r>
              <a:rPr lang="en-US" sz="1400" dirty="0"/>
              <a:t>f</a:t>
            </a:r>
            <a:r>
              <a:rPr lang="en-US" sz="1400" dirty="0" smtClean="0"/>
              <a:t>rom radio</a:t>
            </a:r>
            <a:endParaRPr lang="en-US" sz="1400" dirty="0"/>
          </a:p>
        </p:txBody>
      </p:sp>
      <p:sp>
        <p:nvSpPr>
          <p:cNvPr id="9" name="Rectangular Callout 8"/>
          <p:cNvSpPr/>
          <p:nvPr/>
        </p:nvSpPr>
        <p:spPr>
          <a:xfrm>
            <a:off x="11672017" y="3304506"/>
            <a:ext cx="1035050" cy="633619"/>
          </a:xfrm>
          <a:prstGeom prst="wedgeRectCallout">
            <a:avLst>
              <a:gd name="adj1" fmla="val -85266"/>
              <a:gd name="adj2" fmla="val 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Rover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radio</a:t>
            </a:r>
            <a:endParaRPr lang="en-US" sz="1400" dirty="0"/>
          </a:p>
        </p:txBody>
      </p:sp>
      <p:sp>
        <p:nvSpPr>
          <p:cNvPr id="10" name="Rectangular Callout 9"/>
          <p:cNvSpPr/>
          <p:nvPr/>
        </p:nvSpPr>
        <p:spPr>
          <a:xfrm>
            <a:off x="2240833" y="-115890"/>
            <a:ext cx="1035050" cy="633619"/>
          </a:xfrm>
          <a:prstGeom prst="wedgeRectCallout">
            <a:avLst>
              <a:gd name="adj1" fmla="val -32505"/>
              <a:gd name="adj2" fmla="val 93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RTK in</a:t>
            </a:r>
          </a:p>
          <a:p>
            <a:pPr algn="ctr"/>
            <a:r>
              <a:rPr lang="en-US" sz="1400" dirty="0"/>
              <a:t>f</a:t>
            </a:r>
            <a:r>
              <a:rPr lang="en-US" sz="1400" dirty="0" smtClean="0"/>
              <a:t>rom radio</a:t>
            </a:r>
            <a:endParaRPr lang="en-US" sz="1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1024091" y="-33455"/>
            <a:ext cx="1035050" cy="633619"/>
          </a:xfrm>
          <a:prstGeom prst="wedgeRectCallout">
            <a:avLst>
              <a:gd name="adj1" fmla="val 48476"/>
              <a:gd name="adj2" fmla="val 95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Rover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radio</a:t>
            </a:r>
            <a:endParaRPr lang="en-US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4356459" y="3098476"/>
            <a:ext cx="1035050" cy="412059"/>
          </a:xfrm>
          <a:prstGeom prst="wedgeRectCallout">
            <a:avLst>
              <a:gd name="adj1" fmla="val -48456"/>
              <a:gd name="adj2" fmla="val 109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GPS &amp; IMU to rover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70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287" y="0"/>
            <a:ext cx="440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U-</a:t>
            </a:r>
            <a:r>
              <a:rPr lang="en-US" dirty="0" err="1" smtClean="0"/>
              <a:t>blox</a:t>
            </a:r>
            <a:r>
              <a:rPr lang="en-US" dirty="0" smtClean="0"/>
              <a:t> 6</a:t>
            </a:r>
          </a:p>
          <a:p>
            <a:r>
              <a:rPr lang="en-US" dirty="0" smtClean="0"/>
              <a:t>Receiver description</a:t>
            </a:r>
          </a:p>
          <a:p>
            <a:r>
              <a:rPr lang="en-US" dirty="0" smtClean="0"/>
              <a:t>Including protocol description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287" y="1025436"/>
            <a:ext cx="5207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const</a:t>
            </a:r>
            <a:r>
              <a:rPr lang="en-US" dirty="0"/>
              <a:t> unsigned char UBX_HEADER[] = { 0xB5, 0x62 </a:t>
            </a:r>
            <a:r>
              <a:rPr lang="en-US" dirty="0" smtClean="0"/>
              <a:t>};</a:t>
            </a:r>
          </a:p>
          <a:p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NAV_POSLLH </a:t>
            </a:r>
            <a:r>
              <a:rPr lang="en-US" dirty="0" smtClean="0"/>
              <a:t>{</a:t>
            </a:r>
          </a:p>
          <a:p>
            <a:r>
              <a:rPr lang="en-US" dirty="0" smtClean="0"/>
              <a:t>  </a:t>
            </a:r>
            <a:r>
              <a:rPr lang="en-US" dirty="0"/>
              <a:t>unsigned char </a:t>
            </a:r>
            <a:r>
              <a:rPr lang="en-US" dirty="0" err="1"/>
              <a:t>cls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unsigned char id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unsigned short </a:t>
            </a:r>
            <a:r>
              <a:rPr lang="en-US" dirty="0" err="1"/>
              <a:t>len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unsigned long </a:t>
            </a:r>
            <a:r>
              <a:rPr lang="en-US" dirty="0" err="1"/>
              <a:t>iTOW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long </a:t>
            </a:r>
            <a:r>
              <a:rPr lang="en-US" dirty="0" err="1"/>
              <a:t>lon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long </a:t>
            </a:r>
            <a:r>
              <a:rPr lang="en-US" dirty="0" err="1"/>
              <a:t>lat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long height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long </a:t>
            </a:r>
            <a:r>
              <a:rPr lang="en-US" dirty="0" err="1"/>
              <a:t>hMSL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unsigned long </a:t>
            </a:r>
            <a:r>
              <a:rPr lang="en-US" dirty="0" err="1"/>
              <a:t>hAcc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</a:t>
            </a:r>
            <a:r>
              <a:rPr lang="en-US" dirty="0"/>
              <a:t>unsigned long </a:t>
            </a:r>
            <a:r>
              <a:rPr lang="en-US" dirty="0" err="1"/>
              <a:t>vAcc</a:t>
            </a:r>
            <a:r>
              <a:rPr lang="en-US" dirty="0" smtClean="0"/>
              <a:t>;</a:t>
            </a:r>
          </a:p>
          <a:p>
            <a:r>
              <a:rPr lang="en-US" dirty="0" smtClean="0"/>
              <a:t>};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667312"/>
            <a:ext cx="9631595" cy="35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1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7071" y="144064"/>
            <a:ext cx="677545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const</a:t>
            </a:r>
            <a:r>
              <a:rPr lang="en-US" sz="1400" dirty="0"/>
              <a:t> unsigned char UBX_HEADER[] = { 0xB5, 0x62 </a:t>
            </a:r>
            <a:r>
              <a:rPr lang="en-US" sz="1400" dirty="0" smtClean="0"/>
              <a:t>};</a:t>
            </a:r>
          </a:p>
          <a:p>
            <a:r>
              <a:rPr lang="en-US" sz="1400" dirty="0" err="1" smtClean="0"/>
              <a:t>struct</a:t>
            </a:r>
            <a:r>
              <a:rPr lang="en-US" sz="1400" dirty="0" smtClean="0"/>
              <a:t> </a:t>
            </a:r>
            <a:r>
              <a:rPr lang="en-US" sz="1400" dirty="0"/>
              <a:t>NAV_PVT </a:t>
            </a:r>
            <a:r>
              <a:rPr lang="en-US" sz="1400" dirty="0" smtClean="0"/>
              <a:t>{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</a:t>
            </a:r>
            <a:r>
              <a:rPr lang="en-US" sz="1400" dirty="0" err="1"/>
              <a:t>cls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id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short </a:t>
            </a:r>
            <a:r>
              <a:rPr lang="en-US" sz="1400" dirty="0" err="1"/>
              <a:t>len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long </a:t>
            </a:r>
            <a:r>
              <a:rPr lang="en-US" sz="1400" dirty="0" err="1"/>
              <a:t>iTOW</a:t>
            </a:r>
            <a:r>
              <a:rPr lang="en-US" sz="1400" dirty="0"/>
              <a:t>;          // GPS time of week of the navigation epoch (</a:t>
            </a:r>
            <a:r>
              <a:rPr lang="en-US" sz="1400" dirty="0" err="1"/>
              <a:t>ms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unsigned </a:t>
            </a:r>
            <a:r>
              <a:rPr lang="en-US" sz="1400" dirty="0"/>
              <a:t>short year;         // Year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</a:t>
            </a:r>
            <a:r>
              <a:rPr lang="en-US" sz="1400" dirty="0"/>
              <a:t>unsigned char month;         // Month, range 1..12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day;           // Day of month, range 1..31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hour;          // Hour of day, range 0..23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minute;        // Minute of hour, range 0..59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second;        // Seconds of minute, range 0..60 (UTC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char valid;                  // Validity Flags (see graphic below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long </a:t>
            </a:r>
            <a:r>
              <a:rPr lang="en-US" sz="1400" dirty="0" err="1"/>
              <a:t>tAcc</a:t>
            </a:r>
            <a:r>
              <a:rPr lang="en-US" sz="1400" dirty="0"/>
              <a:t>;          // Time accuracy estimate (UTC) (ns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nano</a:t>
            </a:r>
            <a:r>
              <a:rPr lang="en-US" sz="1400" dirty="0"/>
              <a:t>;                   // Fraction of second, range -1e9 .. 1e9 (UTC) (ns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</a:t>
            </a:r>
            <a:r>
              <a:rPr lang="en-US" sz="1400" dirty="0" err="1"/>
              <a:t>fixType</a:t>
            </a:r>
            <a:r>
              <a:rPr lang="en-US" sz="1400" dirty="0"/>
              <a:t>;       // </a:t>
            </a:r>
            <a:r>
              <a:rPr lang="en-US" sz="1400" dirty="0" err="1"/>
              <a:t>GNSSfix</a:t>
            </a:r>
            <a:r>
              <a:rPr lang="en-US" sz="1400" dirty="0"/>
              <a:t> Type, range 0..</a:t>
            </a:r>
            <a:r>
              <a:rPr lang="en-US" sz="1400" dirty="0" smtClean="0"/>
              <a:t>5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char flags;                  // Fix Status </a:t>
            </a:r>
            <a:r>
              <a:rPr lang="en-US" sz="1400" dirty="0" smtClean="0"/>
              <a:t>Flags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reserved1;     // </a:t>
            </a:r>
            <a:r>
              <a:rPr lang="en-US" sz="1400" dirty="0" smtClean="0"/>
              <a:t>reserved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char </a:t>
            </a:r>
            <a:r>
              <a:rPr lang="en-US" sz="1400" dirty="0" err="1"/>
              <a:t>numSV</a:t>
            </a:r>
            <a:r>
              <a:rPr lang="en-US" sz="1400" dirty="0"/>
              <a:t>;         // Number of </a:t>
            </a:r>
            <a:r>
              <a:rPr lang="en-US" sz="1400" dirty="0" smtClean="0"/>
              <a:t>satellites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used in </a:t>
            </a:r>
            <a:r>
              <a:rPr lang="en-US" sz="1400" dirty="0" err="1"/>
              <a:t>Nav</a:t>
            </a:r>
            <a:r>
              <a:rPr lang="en-US" sz="1400" dirty="0"/>
              <a:t> </a:t>
            </a:r>
            <a:r>
              <a:rPr lang="en-US" sz="1400" dirty="0" smtClean="0"/>
              <a:t>Solution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long </a:t>
            </a:r>
            <a:r>
              <a:rPr lang="en-US" sz="1400" dirty="0" err="1"/>
              <a:t>lon</a:t>
            </a:r>
            <a:r>
              <a:rPr lang="en-US" sz="1400" dirty="0"/>
              <a:t>;                    // Longitude (</a:t>
            </a:r>
            <a:r>
              <a:rPr lang="en-US" sz="1400" dirty="0" err="1"/>
              <a:t>deg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lat</a:t>
            </a:r>
            <a:r>
              <a:rPr lang="en-US" sz="1400" dirty="0"/>
              <a:t>;                    // Latitude (</a:t>
            </a:r>
            <a:r>
              <a:rPr lang="en-US" sz="1400" dirty="0" err="1"/>
              <a:t>deg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height;                 // Height above Ellipsoid (mm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hMSL</a:t>
            </a:r>
            <a:r>
              <a:rPr lang="en-US" sz="1400" dirty="0"/>
              <a:t>;                   // Height above mean sea level (mm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long </a:t>
            </a:r>
            <a:r>
              <a:rPr lang="en-US" sz="1400" dirty="0" err="1"/>
              <a:t>hAcc</a:t>
            </a:r>
            <a:r>
              <a:rPr lang="en-US" sz="1400" dirty="0"/>
              <a:t>;          // Horizontal Accuracy Estimate (mm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unsigned long </a:t>
            </a:r>
            <a:r>
              <a:rPr lang="en-US" sz="1400" dirty="0" err="1"/>
              <a:t>vAcc</a:t>
            </a:r>
            <a:r>
              <a:rPr lang="en-US" sz="1400" dirty="0"/>
              <a:t>;          // Vertical Accuracy Estimate (mm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long </a:t>
            </a:r>
            <a:r>
              <a:rPr lang="en-US" sz="1400" dirty="0" err="1"/>
              <a:t>velN</a:t>
            </a:r>
            <a:r>
              <a:rPr lang="en-US" sz="1400" dirty="0"/>
              <a:t>;                   // NED north velocity (mm/s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velE</a:t>
            </a:r>
            <a:r>
              <a:rPr lang="en-US" sz="1400" dirty="0"/>
              <a:t>;                   // NED east velocity (mm/s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velD</a:t>
            </a:r>
            <a:r>
              <a:rPr lang="en-US" sz="1400" dirty="0"/>
              <a:t>;                   // NED down velocity (mm/s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</a:t>
            </a:r>
            <a:r>
              <a:rPr lang="en-US" sz="1400" dirty="0"/>
              <a:t>long </a:t>
            </a:r>
            <a:r>
              <a:rPr lang="en-US" sz="1400" dirty="0" err="1"/>
              <a:t>gSpeed</a:t>
            </a:r>
            <a:r>
              <a:rPr lang="en-US" sz="1400" dirty="0"/>
              <a:t>;                 // Ground Speed (2-D) (mm/s)  long heading;                // Heading of motion 2-D (</a:t>
            </a:r>
            <a:r>
              <a:rPr lang="en-US" sz="1400" dirty="0" err="1"/>
              <a:t>deg</a:t>
            </a:r>
            <a:r>
              <a:rPr lang="en-US" sz="1400" dirty="0"/>
              <a:t>)  unsigned long </a:t>
            </a:r>
            <a:r>
              <a:rPr lang="en-US" sz="1400" dirty="0" err="1"/>
              <a:t>sAcc</a:t>
            </a:r>
            <a:r>
              <a:rPr lang="en-US" sz="1400" dirty="0"/>
              <a:t>;          // Speed Accuracy Estimate  unsigned long </a:t>
            </a:r>
            <a:r>
              <a:rPr lang="en-US" sz="1400" dirty="0" err="1"/>
              <a:t>headingAcc</a:t>
            </a:r>
            <a:r>
              <a:rPr lang="en-US" sz="1400" dirty="0"/>
              <a:t>;    // Heading Accuracy Estimate  unsigned short </a:t>
            </a:r>
            <a:r>
              <a:rPr lang="en-US" sz="1400" dirty="0" err="1"/>
              <a:t>pDOP</a:t>
            </a:r>
            <a:r>
              <a:rPr lang="en-US" sz="1400" dirty="0"/>
              <a:t>;         // Position dilution of precision  short reserved2;             // Reserved  unsigned long reserved3;     // Reserved};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7600" y="203689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loop() {  if ( </a:t>
            </a:r>
            <a:r>
              <a:rPr lang="en-US" dirty="0" err="1"/>
              <a:t>processGPS</a:t>
            </a:r>
            <a:r>
              <a:rPr lang="en-US" dirty="0"/>
              <a:t>() ) {    </a:t>
            </a:r>
            <a:r>
              <a:rPr lang="en-US" dirty="0" err="1"/>
              <a:t>Serial.print</a:t>
            </a:r>
            <a:r>
              <a:rPr lang="en-US" dirty="0"/>
              <a:t>("#SV: ");  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pvt.numSV</a:t>
            </a:r>
            <a:r>
              <a:rPr lang="en-US" dirty="0"/>
              <a:t>);    </a:t>
            </a:r>
            <a:r>
              <a:rPr lang="en-US" dirty="0" err="1"/>
              <a:t>Serial.print</a:t>
            </a:r>
            <a:r>
              <a:rPr lang="en-US" dirty="0"/>
              <a:t>(" </a:t>
            </a:r>
            <a:r>
              <a:rPr lang="en-US" dirty="0" err="1"/>
              <a:t>fixType</a:t>
            </a:r>
            <a:r>
              <a:rPr lang="en-US" dirty="0"/>
              <a:t>: 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pvt.fixType</a:t>
            </a:r>
            <a:r>
              <a:rPr lang="en-US" dirty="0"/>
              <a:t>);    </a:t>
            </a:r>
            <a:r>
              <a:rPr lang="en-US" dirty="0" err="1"/>
              <a:t>Serial.print</a:t>
            </a:r>
            <a:r>
              <a:rPr lang="en-US" dirty="0"/>
              <a:t>(" Date:"); 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pvt.year</a:t>
            </a:r>
            <a:r>
              <a:rPr lang="en-US" dirty="0"/>
              <a:t>); </a:t>
            </a:r>
            <a:r>
              <a:rPr lang="en-US" dirty="0" err="1"/>
              <a:t>Serial.print</a:t>
            </a:r>
            <a:r>
              <a:rPr lang="en-US" dirty="0"/>
              <a:t>("/");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pvt.month</a:t>
            </a:r>
            <a:r>
              <a:rPr lang="en-US" dirty="0"/>
              <a:t>); </a:t>
            </a:r>
            <a:r>
              <a:rPr lang="en-US" dirty="0" err="1"/>
              <a:t>Serial.print</a:t>
            </a:r>
            <a:r>
              <a:rPr lang="en-US" dirty="0"/>
              <a:t>("/");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pvt.day</a:t>
            </a:r>
            <a:r>
              <a:rPr lang="en-US" dirty="0"/>
              <a:t>); </a:t>
            </a:r>
            <a:r>
              <a:rPr lang="en-US" dirty="0" err="1"/>
              <a:t>Serial.print</a:t>
            </a:r>
            <a:r>
              <a:rPr lang="en-US" dirty="0"/>
              <a:t>(" 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pvt.hour</a:t>
            </a:r>
            <a:r>
              <a:rPr lang="en-US" dirty="0"/>
              <a:t>); </a:t>
            </a:r>
            <a:r>
              <a:rPr lang="en-US" dirty="0" err="1"/>
              <a:t>Serial.print</a:t>
            </a:r>
            <a:r>
              <a:rPr lang="en-US" dirty="0"/>
              <a:t>(":");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pvt.minute</a:t>
            </a:r>
            <a:r>
              <a:rPr lang="en-US" dirty="0"/>
              <a:t>); </a:t>
            </a:r>
            <a:r>
              <a:rPr lang="en-US" dirty="0" err="1"/>
              <a:t>Serial.print</a:t>
            </a:r>
            <a:r>
              <a:rPr lang="en-US" dirty="0"/>
              <a:t>(":");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pvt.second</a:t>
            </a:r>
            <a:r>
              <a:rPr lang="en-US" dirty="0"/>
              <a:t>);    </a:t>
            </a:r>
            <a:r>
              <a:rPr lang="en-US" dirty="0" err="1"/>
              <a:t>Serial.print</a:t>
            </a:r>
            <a:r>
              <a:rPr lang="en-US" dirty="0"/>
              <a:t>("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: 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pvt.lat</a:t>
            </a:r>
            <a:r>
              <a:rPr lang="en-US" dirty="0"/>
              <a:t>/10000000.0f); </a:t>
            </a:r>
            <a:r>
              <a:rPr lang="en-US" dirty="0" err="1"/>
              <a:t>Serial.print</a:t>
            </a:r>
            <a:r>
              <a:rPr lang="en-US" dirty="0"/>
              <a:t>(",");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pvt.lon</a:t>
            </a:r>
            <a:r>
              <a:rPr lang="en-US" dirty="0"/>
              <a:t>/10000000.0f);    </a:t>
            </a:r>
            <a:r>
              <a:rPr lang="en-US" dirty="0" err="1"/>
              <a:t>Serial.print</a:t>
            </a:r>
            <a:r>
              <a:rPr lang="en-US" dirty="0"/>
              <a:t>(" </a:t>
            </a:r>
            <a:r>
              <a:rPr lang="en-US" dirty="0" err="1"/>
              <a:t>gSpeed</a:t>
            </a:r>
            <a:r>
              <a:rPr lang="en-US" dirty="0"/>
              <a:t>: ");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pvt.gSpeed</a:t>
            </a:r>
            <a:r>
              <a:rPr lang="en-US" dirty="0"/>
              <a:t>/1000.0f);    </a:t>
            </a:r>
            <a:r>
              <a:rPr lang="en-US" dirty="0" err="1"/>
              <a:t>Serial.print</a:t>
            </a:r>
            <a:r>
              <a:rPr lang="en-US" dirty="0"/>
              <a:t>(" heading: ");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pvt.heading</a:t>
            </a:r>
            <a:r>
              <a:rPr lang="en-US" dirty="0"/>
              <a:t>/100000.0f);    </a:t>
            </a:r>
            <a:r>
              <a:rPr lang="en-US" dirty="0" err="1"/>
              <a:t>Serial.print</a:t>
            </a:r>
            <a:r>
              <a:rPr lang="en-US" dirty="0"/>
              <a:t>(" </a:t>
            </a:r>
            <a:r>
              <a:rPr lang="en-US" dirty="0" err="1"/>
              <a:t>hAcc</a:t>
            </a:r>
            <a:r>
              <a:rPr lang="en-US" dirty="0"/>
              <a:t>: ");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pvt.hAcc</a:t>
            </a:r>
            <a:r>
              <a:rPr lang="en-US" dirty="0"/>
              <a:t>/1000.0f);    </a:t>
            </a:r>
            <a:r>
              <a:rPr lang="en-US" dirty="0" err="1"/>
              <a:t>Serial.println</a:t>
            </a:r>
            <a:r>
              <a:rPr lang="en-US" dirty="0"/>
              <a:t>();  }}</a:t>
            </a:r>
          </a:p>
        </p:txBody>
      </p:sp>
    </p:spTree>
    <p:extLst>
      <p:ext uri="{BB962C8B-B14F-4D97-AF65-F5344CB8AC3E}">
        <p14:creationId xmlns:p14="http://schemas.microsoft.com/office/powerpoint/2010/main" val="18219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206" cy="415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43" y="101162"/>
            <a:ext cx="5838371" cy="412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540" y="4151857"/>
            <a:ext cx="5692775" cy="2406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88" y="5734050"/>
            <a:ext cx="8001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"/>
            <a:ext cx="108204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1914183" cy="48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2667" y="297934"/>
            <a:ext cx="1863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AECC0502GB – C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666" y="667266"/>
            <a:ext cx="10849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https://www.mouser.in/ProductDetail/ABRACON/AECC0502GBS-S?qs=eP2BKZSCXI6WHWNXCHgIFA%3D%3D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42666" y="1036598"/>
            <a:ext cx="3113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Ultra- Low Profile </a:t>
            </a:r>
            <a:endParaRPr lang="en-US" dirty="0" smtClean="0"/>
          </a:p>
          <a:p>
            <a:r>
              <a:rPr lang="en-US" dirty="0" smtClean="0"/>
              <a:t>Active GNSS</a:t>
            </a:r>
          </a:p>
          <a:p>
            <a:r>
              <a:rPr lang="en-US" dirty="0" smtClean="0"/>
              <a:t>GPS </a:t>
            </a:r>
            <a:r>
              <a:rPr lang="en-US" dirty="0"/>
              <a:t>: </a:t>
            </a:r>
            <a:r>
              <a:rPr lang="en-US" dirty="0" smtClean="0"/>
              <a:t>L1/L2</a:t>
            </a:r>
          </a:p>
          <a:p>
            <a:r>
              <a:rPr lang="en-US" dirty="0" smtClean="0"/>
              <a:t>GLONASS </a:t>
            </a:r>
            <a:r>
              <a:rPr lang="en-US" dirty="0"/>
              <a:t>: </a:t>
            </a:r>
            <a:r>
              <a:rPr lang="en-US" dirty="0" smtClean="0"/>
              <a:t>G1/G2</a:t>
            </a:r>
          </a:p>
          <a:p>
            <a:r>
              <a:rPr lang="en-US" dirty="0" smtClean="0"/>
              <a:t>BEIDOU/Compass </a:t>
            </a:r>
            <a:r>
              <a:rPr lang="en-US" dirty="0"/>
              <a:t>: </a:t>
            </a:r>
            <a:r>
              <a:rPr lang="en-US" dirty="0" smtClean="0"/>
              <a:t>B1/B2/B3 </a:t>
            </a:r>
          </a:p>
          <a:p>
            <a:r>
              <a:rPr lang="en-US" dirty="0" smtClean="0"/>
              <a:t>GALIELO </a:t>
            </a:r>
            <a:r>
              <a:rPr lang="en-US" dirty="0"/>
              <a:t>: E1/E5b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31" y="2790924"/>
            <a:ext cx="5341959" cy="2758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955925"/>
            <a:ext cx="1371600" cy="2724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16405" y="859626"/>
            <a:ext cx="225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AEACMK0660746-SG4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404" y="1228958"/>
            <a:ext cx="11263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https://www.mouser.in/ProductDetail/ABRACON/AEACMK0660746-SG4?qs=Cb2nCFKsA8qSI2ROBfTxbg%3D%3D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870700" y="23215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GPS: </a:t>
            </a:r>
            <a:r>
              <a:rPr lang="pt-BR" dirty="0" smtClean="0"/>
              <a:t>L1/L2/L5/L6</a:t>
            </a:r>
          </a:p>
          <a:p>
            <a:r>
              <a:rPr lang="pt-BR" dirty="0" smtClean="0"/>
              <a:t> </a:t>
            </a:r>
            <a:r>
              <a:rPr lang="pt-BR" dirty="0"/>
              <a:t>BEIDOU: </a:t>
            </a:r>
            <a:r>
              <a:rPr lang="pt-BR" dirty="0" smtClean="0"/>
              <a:t>B1/B2/B3</a:t>
            </a:r>
          </a:p>
          <a:p>
            <a:r>
              <a:rPr lang="pt-BR" dirty="0" smtClean="0"/>
              <a:t> </a:t>
            </a:r>
            <a:r>
              <a:rPr lang="pt-BR" dirty="0"/>
              <a:t>GLONASS: L1/L2 </a:t>
            </a:r>
            <a:endParaRPr lang="pt-BR" dirty="0" smtClean="0"/>
          </a:p>
          <a:p>
            <a:r>
              <a:rPr lang="pt-BR" dirty="0" smtClean="0"/>
              <a:t>Galileo</a:t>
            </a:r>
            <a:r>
              <a:rPr lang="pt-BR" dirty="0"/>
              <a:t>: </a:t>
            </a:r>
            <a:r>
              <a:rPr lang="pt-BR" dirty="0" smtClean="0"/>
              <a:t>L1/E5b/E5a</a:t>
            </a:r>
          </a:p>
          <a:p>
            <a:r>
              <a:rPr lang="pt-BR" dirty="0" smtClean="0"/>
              <a:t> </a:t>
            </a:r>
            <a:r>
              <a:rPr lang="pt-BR" dirty="0"/>
              <a:t>QZSS: L1/L2/L5/L6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27791" y="1858131"/>
            <a:ext cx="2368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AEAGMK148060-S1575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78944" y="39119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https://www.mouser.in/ProductDetail/ABRACON/AEAGMK148060-S1575?qs=fAHHVMwC%252Bbg%2FdxTyG9xYxQ%3D%3D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78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5300" y="262235"/>
            <a:ext cx="1094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https://www.mouser.in/ProductDetail/ArduSimple/AS-ANT2B-SUR-L1L2-25SMA-00?qs=vHuUswq2%252BswBsit1qMDm7Q%3D%3D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11200" y="5700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GPS L1/L2 </a:t>
            </a:r>
            <a:endParaRPr lang="pt-BR" dirty="0" smtClean="0"/>
          </a:p>
          <a:p>
            <a:r>
              <a:rPr lang="pt-BR" dirty="0" smtClean="0"/>
              <a:t>GLONASS L1/L2</a:t>
            </a:r>
          </a:p>
          <a:p>
            <a:r>
              <a:rPr lang="pt-BR" dirty="0" smtClean="0"/>
              <a:t> </a:t>
            </a:r>
            <a:r>
              <a:rPr lang="pt-BR" dirty="0"/>
              <a:t>COMPASS </a:t>
            </a:r>
            <a:r>
              <a:rPr lang="pt-BR" dirty="0" smtClean="0"/>
              <a:t>B1/B2/B3</a:t>
            </a:r>
          </a:p>
          <a:p>
            <a:r>
              <a:rPr lang="pt-BR" dirty="0" smtClean="0"/>
              <a:t> </a:t>
            </a:r>
            <a:r>
              <a:rPr lang="pt-BR" dirty="0"/>
              <a:t>Galileo E1/E5b/E6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69373" y="2302720"/>
            <a:ext cx="463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TNC Female (2.5m cable to SMA male included)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5284" y="2786081"/>
            <a:ext cx="4508830" cy="361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368" y="2052927"/>
            <a:ext cx="1581150" cy="12382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88077" y="2162760"/>
            <a:ext cx="308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SMA (</a:t>
            </a:r>
            <a:r>
              <a:rPr lang="en-US" dirty="0" smtClean="0"/>
              <a:t>F, jack) </a:t>
            </a:r>
            <a:r>
              <a:rPr lang="en-US" dirty="0"/>
              <a:t>Bulkhead Straight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930" y="3824306"/>
            <a:ext cx="1419225" cy="15430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62106" y="6405581"/>
            <a:ext cx="13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 RG58 Cable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06027" y="3776041"/>
            <a:ext cx="1200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Heatshrink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9144" y="3318460"/>
            <a:ext cx="1200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Heatshrink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813537" y="4226499"/>
            <a:ext cx="3292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.SMA (</a:t>
            </a:r>
            <a:r>
              <a:rPr lang="en-US" dirty="0" smtClean="0"/>
              <a:t>M, plug) </a:t>
            </a:r>
            <a:r>
              <a:rPr lang="en-US" dirty="0"/>
              <a:t>Bulkhead Straight</a:t>
            </a:r>
          </a:p>
        </p:txBody>
      </p:sp>
    </p:spTree>
    <p:extLst>
      <p:ext uri="{BB962C8B-B14F-4D97-AF65-F5344CB8AC3E}">
        <p14:creationId xmlns:p14="http://schemas.microsoft.com/office/powerpoint/2010/main" val="37620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61509"/>
              </p:ext>
            </p:extLst>
          </p:nvPr>
        </p:nvGraphicFramePr>
        <p:xfrm>
          <a:off x="1430287" y="349593"/>
          <a:ext cx="6283120" cy="2834640"/>
        </p:xfrm>
        <a:graphic>
          <a:graphicData uri="http://schemas.openxmlformats.org/drawingml/2006/table">
            <a:tbl>
              <a:tblPr/>
              <a:tblGrid>
                <a:gridCol w="1895959">
                  <a:extLst>
                    <a:ext uri="{9D8B030D-6E8A-4147-A177-3AD203B41FA5}">
                      <a16:colId xmlns:a16="http://schemas.microsoft.com/office/drawing/2014/main" val="2603184880"/>
                    </a:ext>
                  </a:extLst>
                </a:gridCol>
                <a:gridCol w="4387161">
                  <a:extLst>
                    <a:ext uri="{9D8B030D-6E8A-4147-A177-3AD203B41FA5}">
                      <a16:colId xmlns:a16="http://schemas.microsoft.com/office/drawing/2014/main" val="78961303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/>
                        <a:t>Decoding results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9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Position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28.536390°N</a:t>
                      </a:r>
                      <a:b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81.017560°W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408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Timestamp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Sun, 25 Dec 2011 00:12:25 UTC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9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Movement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Speed 12.0 </a:t>
                      </a:r>
                      <a:r>
                        <a:rPr lang="en-US" dirty="0" err="1">
                          <a:effectLst/>
                        </a:rPr>
                        <a:t>kts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heading 25°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Close to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Christmas, United States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42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time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Sat, 24 Dec 2011 19:12:25 EST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5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Timezone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America/</a:t>
                      </a:r>
                      <a:r>
                        <a:rPr lang="en-US" dirty="0" err="1">
                          <a:effectLst/>
                        </a:rPr>
                        <a:t>New_York</a:t>
                      </a:r>
                      <a:r>
                        <a:rPr lang="en-US" dirty="0">
                          <a:effectLst/>
                        </a:rPr>
                        <a:t> (UTC -0500)</a:t>
                      </a:r>
                    </a:p>
                  </a:txBody>
                  <a:tcPr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9272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30287" y="3184233"/>
            <a:ext cx="2043221" cy="38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https://rl.se/gprmc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473508" y="3376117"/>
            <a:ext cx="9030929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Dear Customer Support,</a:t>
            </a:r>
          </a:p>
          <a:p>
            <a:endParaRPr lang="en-US" dirty="0"/>
          </a:p>
          <a:p>
            <a:r>
              <a:rPr lang="en-US" dirty="0"/>
              <a:t>I'm looking for moving base and robot rover setup for agricultural application in remote places.</a:t>
            </a:r>
          </a:p>
          <a:p>
            <a:r>
              <a:rPr lang="en-US" dirty="0"/>
              <a:t>My rover is using Arduino MEGA.</a:t>
            </a:r>
          </a:p>
          <a:p>
            <a:r>
              <a:rPr lang="en-US" dirty="0"/>
              <a:t>Base side MCU: still to be developed.</a:t>
            </a:r>
          </a:p>
          <a:p>
            <a:endParaRPr lang="en-US" dirty="0"/>
          </a:p>
          <a:p>
            <a:r>
              <a:rPr lang="en-US" dirty="0"/>
              <a:t>For Base – single rover configuration I'm searching for:</a:t>
            </a:r>
          </a:p>
          <a:p>
            <a:r>
              <a:rPr lang="en-US" dirty="0"/>
              <a:t>Base:</a:t>
            </a:r>
          </a:p>
          <a:p>
            <a:r>
              <a:rPr lang="en-US" dirty="0"/>
              <a:t>multi band GNSS receiver</a:t>
            </a:r>
          </a:p>
          <a:p>
            <a:r>
              <a:rPr lang="en-US" dirty="0"/>
              <a:t> + XBee (up to 10km </a:t>
            </a:r>
            <a:r>
              <a:rPr lang="en-US" dirty="0" err="1"/>
              <a:t>LoS</a:t>
            </a:r>
            <a:r>
              <a:rPr lang="en-US" dirty="0"/>
              <a:t>) send the RTK correction data to the rover</a:t>
            </a:r>
          </a:p>
          <a:p>
            <a:r>
              <a:rPr lang="en-US" dirty="0"/>
              <a:t> + 1 antenna</a:t>
            </a:r>
          </a:p>
          <a:p>
            <a:r>
              <a:rPr lang="en-US" dirty="0"/>
              <a:t>(The fix location of the base to be set after (10 min - 60 min) survey.)</a:t>
            </a:r>
          </a:p>
          <a:p>
            <a:endParaRPr lang="en-US" dirty="0"/>
          </a:p>
          <a:p>
            <a:r>
              <a:rPr lang="en-US" dirty="0"/>
              <a:t>Rover:</a:t>
            </a:r>
          </a:p>
          <a:p>
            <a:r>
              <a:rPr lang="en-US" dirty="0"/>
              <a:t>multi band GNSS receiver</a:t>
            </a:r>
          </a:p>
          <a:p>
            <a:r>
              <a:rPr lang="en-US" dirty="0"/>
              <a:t>+XBee (up to 10km </a:t>
            </a:r>
            <a:r>
              <a:rPr lang="en-US" dirty="0" err="1"/>
              <a:t>LoS</a:t>
            </a:r>
            <a:r>
              <a:rPr lang="en-US" dirty="0"/>
              <a:t>) to receive the RTK data from base</a:t>
            </a:r>
          </a:p>
          <a:p>
            <a:r>
              <a:rPr lang="en-US" dirty="0"/>
              <a:t>+ 1 or 2 antennas</a:t>
            </a:r>
          </a:p>
          <a:p>
            <a:r>
              <a:rPr lang="en-US" dirty="0"/>
              <a:t>+ IMU (for heading)</a:t>
            </a:r>
          </a:p>
          <a:p>
            <a:endParaRPr lang="en-US" dirty="0"/>
          </a:p>
          <a:p>
            <a:r>
              <a:rPr lang="en-US" dirty="0"/>
              <a:t>Please advise for system configuration.</a:t>
            </a:r>
          </a:p>
          <a:p>
            <a:endParaRPr lang="en-US" dirty="0"/>
          </a:p>
          <a:p>
            <a:r>
              <a:rPr lang="en-US" dirty="0"/>
              <a:t>I would highly appreciate, if You send a block diagram about the information flow as well :-).</a:t>
            </a:r>
          </a:p>
          <a:p>
            <a:r>
              <a:rPr lang="en-US" dirty="0"/>
              <a:t>In case of any questions, get it touch.</a:t>
            </a:r>
          </a:p>
          <a:p>
            <a:endParaRPr lang="en-US" dirty="0"/>
          </a:p>
          <a:p>
            <a:r>
              <a:rPr lang="en-US" dirty="0"/>
              <a:t>Thank You very much for Your help and support in advance.</a:t>
            </a:r>
          </a:p>
          <a:p>
            <a:r>
              <a:rPr lang="en-US" dirty="0"/>
              <a:t>Have a nice day ahead.</a:t>
            </a:r>
          </a:p>
          <a:p>
            <a:endParaRPr lang="en-US" dirty="0"/>
          </a:p>
          <a:p>
            <a:r>
              <a:rPr lang="en-US" dirty="0"/>
              <a:t>With Regards,</a:t>
            </a:r>
          </a:p>
          <a:p>
            <a:r>
              <a:rPr lang="en-US" dirty="0"/>
              <a:t>Andras</a:t>
            </a:r>
          </a:p>
        </p:txBody>
      </p:sp>
      <p:sp>
        <p:nvSpPr>
          <p:cNvPr id="3" name="Rectangle 2"/>
          <p:cNvSpPr/>
          <p:nvPr/>
        </p:nvSpPr>
        <p:spPr>
          <a:xfrm>
            <a:off x="-213005" y="4497947"/>
            <a:ext cx="382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https://www.ardusimple.com/contact/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4" y="0"/>
            <a:ext cx="981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90" y="0"/>
            <a:ext cx="989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06" y="1819275"/>
            <a:ext cx="7953375" cy="5038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1103" y="1417416"/>
            <a:ext cx="55547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  Time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Stamp</a:t>
            </a:r>
            <a:endParaRPr lang="en-US" dirty="0" smtClean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validity -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A-ok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V-invalid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current Latitude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North/South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current Longitude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East/West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Speed in knots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True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course –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</a:rPr>
              <a:t>Is this the true heading id degree with 0.1° accuracy ??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 Date Stamp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 Variation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 East/West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 checksum</a:t>
            </a:r>
            <a:endParaRPr lang="en-US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 rot="3622373">
            <a:off x="9528023" y="2853502"/>
            <a:ext cx="897020" cy="443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297878">
            <a:off x="8073914" y="3042120"/>
            <a:ext cx="441285" cy="443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213" y="162232"/>
            <a:ext cx="11852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per last r-mail:</a:t>
            </a:r>
          </a:p>
          <a:p>
            <a:r>
              <a:rPr lang="en-US" dirty="0"/>
              <a:t>That’s no problem if you don’t need the full NCOM data, you can also have NMEA data output over serial or </a:t>
            </a:r>
            <a:r>
              <a:rPr lang="en-US" dirty="0" err="1"/>
              <a:t>ethernet</a:t>
            </a:r>
            <a:r>
              <a:rPr lang="en-US" dirty="0"/>
              <a:t>. For example you can output GPRMC NMEA messages which contain</a:t>
            </a:r>
          </a:p>
        </p:txBody>
      </p:sp>
    </p:spTree>
    <p:extLst>
      <p:ext uri="{BB962C8B-B14F-4D97-AF65-F5344CB8AC3E}">
        <p14:creationId xmlns:p14="http://schemas.microsoft.com/office/powerpoint/2010/main" val="22790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8890" cy="680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346065"/>
            <a:ext cx="3255553" cy="99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90" y="0"/>
            <a:ext cx="3296501" cy="6579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890" y="6579815"/>
            <a:ext cx="3588160" cy="1083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391" y="0"/>
            <a:ext cx="3288890" cy="6747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281" y="0"/>
            <a:ext cx="5305425" cy="1581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5150" y="-336906"/>
            <a:ext cx="7391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3A3A3A"/>
                </a:solidFill>
                <a:latin typeface="-apple-system"/>
              </a:rPr>
              <a:t>ZED-F9K</a:t>
            </a:r>
            <a:r>
              <a:rPr lang="en-US" sz="1600" dirty="0"/>
              <a:t> </a:t>
            </a:r>
            <a:r>
              <a:rPr lang="en-US" sz="1600" dirty="0" smtClean="0"/>
              <a:t>&amp;</a:t>
            </a:r>
            <a:r>
              <a:rPr lang="en-US" sz="1600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sz="1600" dirty="0">
                <a:solidFill>
                  <a:srgbClr val="3A3A3A"/>
                </a:solidFill>
                <a:latin typeface="-apple-system"/>
              </a:rPr>
              <a:t>ZED-F9R has an </a:t>
            </a:r>
            <a:r>
              <a:rPr lang="en-US" sz="1600" dirty="0" smtClean="0">
                <a:solidFill>
                  <a:srgbClr val="3A3A3A"/>
                </a:solidFill>
                <a:latin typeface="-apple-system"/>
              </a:rPr>
              <a:t>IMU, </a:t>
            </a:r>
            <a:r>
              <a:rPr lang="en-US" sz="1600" b="1" dirty="0" smtClean="0">
                <a:solidFill>
                  <a:srgbClr val="FF0000"/>
                </a:solidFill>
                <a:latin typeface="-apple-system"/>
              </a:rPr>
              <a:t>but F9P no</a:t>
            </a:r>
            <a:r>
              <a:rPr lang="en-US" sz="1600" dirty="0" smtClean="0">
                <a:solidFill>
                  <a:srgbClr val="3A3A3A"/>
                </a:solidFill>
                <a:latin typeface="-apple-system"/>
              </a:rPr>
              <a:t>, because it can be base as well !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4732091" y="-8841"/>
            <a:ext cx="1190625" cy="457200"/>
          </a:xfrm>
          <a:prstGeom prst="wedgeRectCallout">
            <a:avLst>
              <a:gd name="adj1" fmla="val 67967"/>
              <a:gd name="adj2" fmla="val 85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Select for</a:t>
            </a:r>
          </a:p>
          <a:p>
            <a:pPr algn="ctr"/>
            <a:r>
              <a:rPr lang="en-US" sz="1400" dirty="0" smtClean="0"/>
              <a:t>rover</a:t>
            </a:r>
            <a:endParaRPr lang="en-US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8074383" y="96074"/>
            <a:ext cx="1190625" cy="457200"/>
          </a:xfrm>
          <a:prstGeom prst="wedgeRectCallout">
            <a:avLst>
              <a:gd name="adj1" fmla="val 67967"/>
              <a:gd name="adj2" fmla="val 85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Select for base</a:t>
            </a:r>
            <a:endParaRPr lang="en-US" sz="1400" dirty="0"/>
          </a:p>
        </p:txBody>
      </p:sp>
      <p:pic>
        <p:nvPicPr>
          <p:cNvPr id="1026" name="Picture 2" descr="https://www.ardusimple.com/wp-content/uploads/2020/05/simpleRTK2B-v3-F9P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6779" r="19037" b="6233"/>
          <a:stretch/>
        </p:blipFill>
        <p:spPr bwMode="auto">
          <a:xfrm>
            <a:off x="9906000" y="1581150"/>
            <a:ext cx="2286000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082970" y="-567259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simpleRTK2B is u-</a:t>
            </a:r>
            <a:r>
              <a:rPr lang="en-US" b="1" dirty="0" err="1">
                <a:solidFill>
                  <a:srgbClr val="FF0000"/>
                </a:solidFill>
                <a:latin typeface="Roboto" panose="02000000000000000000" pitchFamily="2" charset="0"/>
              </a:rPr>
              <a:t>blox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 ZED-F9P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10893" y="3436374"/>
            <a:ext cx="25219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Arduino MEGA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893" y="4827644"/>
            <a:ext cx="25219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Motor control</a:t>
            </a:r>
          </a:p>
          <a:p>
            <a:pPr algn="ctr"/>
            <a:r>
              <a:rPr lang="en-US" dirty="0" smtClean="0"/>
              <a:t>With encoders</a:t>
            </a:r>
          </a:p>
          <a:p>
            <a:pPr algn="ctr"/>
            <a:endParaRPr lang="en-US" dirty="0"/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171880" y="4359704"/>
            <a:ext cx="0" cy="467940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05451" y="832000"/>
            <a:ext cx="254409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Calibrated Survey GNSS Multiband antenna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6972" y="2340896"/>
            <a:ext cx="2723073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simpleRTK2Blite </a:t>
            </a:r>
          </a:p>
          <a:p>
            <a:pPr algn="ctr"/>
            <a:r>
              <a:rPr lang="en-US" b="1" dirty="0" smtClean="0"/>
              <a:t>(ZED-F9P</a:t>
            </a:r>
            <a:r>
              <a:rPr lang="en-US" b="1" dirty="0"/>
              <a:t> </a:t>
            </a:r>
            <a:r>
              <a:rPr lang="en-US" b="1" dirty="0" smtClean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32278" y="837887"/>
            <a:ext cx="24635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Calibrated </a:t>
            </a:r>
            <a:r>
              <a:rPr lang="en-US" b="1" dirty="0"/>
              <a:t>Survey GNSS Multiband antenna</a:t>
            </a:r>
          </a:p>
        </p:txBody>
      </p:sp>
      <p:cxnSp>
        <p:nvCxnSpPr>
          <p:cNvPr id="13" name="Straight Connector 12"/>
          <p:cNvCxnSpPr>
            <a:stCxn id="12" idx="2"/>
            <a:endCxn id="11" idx="0"/>
          </p:cNvCxnSpPr>
          <p:nvPr/>
        </p:nvCxnSpPr>
        <p:spPr>
          <a:xfrm flipH="1">
            <a:off x="3248509" y="1484218"/>
            <a:ext cx="15530" cy="856678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93986" y="4106225"/>
            <a:ext cx="129294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XBee </a:t>
            </a:r>
            <a:r>
              <a:rPr lang="en-US" dirty="0">
                <a:solidFill>
                  <a:srgbClr val="0070C0"/>
                </a:solidFill>
              </a:rPr>
              <a:t>LR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025859" y="3541225"/>
            <a:ext cx="8052" cy="56500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3151" y="2109587"/>
            <a:ext cx="138450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Bee LR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22"/>
          <p:cNvCxnSpPr>
            <a:stCxn id="22" idx="3"/>
            <a:endCxn id="28" idx="1"/>
          </p:cNvCxnSpPr>
          <p:nvPr/>
        </p:nvCxnSpPr>
        <p:spPr>
          <a:xfrm>
            <a:off x="8037657" y="2432753"/>
            <a:ext cx="905189" cy="4745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42846" y="1975833"/>
            <a:ext cx="3045953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RTK+INS </a:t>
            </a:r>
            <a:r>
              <a:rPr lang="en-US" b="1" dirty="0">
                <a:solidFill>
                  <a:srgbClr val="0070C0"/>
                </a:solidFill>
              </a:rPr>
              <a:t>simpleRTK2B-F9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V3 </a:t>
            </a:r>
            <a:r>
              <a:rPr lang="en-US" b="1" dirty="0" smtClean="0"/>
              <a:t>shield in </a:t>
            </a:r>
            <a:r>
              <a:rPr lang="en-US" b="1" dirty="0">
                <a:solidFill>
                  <a:srgbClr val="0070C0"/>
                </a:solidFill>
              </a:rPr>
              <a:t>stand alone </a:t>
            </a:r>
            <a:r>
              <a:rPr lang="en-US" b="1" dirty="0" smtClean="0">
                <a:solidFill>
                  <a:srgbClr val="0070C0"/>
                </a:solidFill>
              </a:rPr>
              <a:t>mode</a:t>
            </a:r>
            <a:endParaRPr lang="en-US" b="1" dirty="0" smtClean="0"/>
          </a:p>
          <a:p>
            <a:pPr fontAlgn="base"/>
            <a:endParaRPr lang="en-US" b="1" dirty="0"/>
          </a:p>
        </p:txBody>
      </p:sp>
      <p:cxnSp>
        <p:nvCxnSpPr>
          <p:cNvPr id="29" name="Straight Connector 28"/>
          <p:cNvCxnSpPr>
            <a:stCxn id="10" idx="2"/>
            <a:endCxn id="28" idx="0"/>
          </p:cNvCxnSpPr>
          <p:nvPr/>
        </p:nvCxnSpPr>
        <p:spPr>
          <a:xfrm flipH="1">
            <a:off x="10465823" y="1478331"/>
            <a:ext cx="11676" cy="497502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" idx="0"/>
          </p:cNvCxnSpPr>
          <p:nvPr/>
        </p:nvCxnSpPr>
        <p:spPr>
          <a:xfrm flipH="1">
            <a:off x="10171880" y="2890457"/>
            <a:ext cx="2" cy="54591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26056" y="83819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BASE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551422" y="1087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ROVER</a:t>
            </a:r>
            <a:endParaRPr lang="en-US" sz="2800" b="1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452099" y="4359704"/>
            <a:ext cx="13723" cy="467940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428179" y="3511341"/>
            <a:ext cx="1" cy="55241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67145" y="3898039"/>
            <a:ext cx="8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921668" y="4268543"/>
            <a:ext cx="777402" cy="14169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824637" y="2309186"/>
            <a:ext cx="789191" cy="172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87226" y="1939854"/>
            <a:ext cx="8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4681" y="60604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https://www.ardusimple.com/product/simplertk2b-heading-basic-starter-kit-ip67/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037615" y="2577473"/>
            <a:ext cx="3859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https://www.ardusimple.com/product/simplertk2b-f9r-v3/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948053" y="3198104"/>
            <a:ext cx="36379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https://www.ardusimple.com/product/simplertk2blite/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981744" y="2036139"/>
            <a:ext cx="10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TX</a:t>
            </a:r>
            <a:r>
              <a:rPr lang="en-US" dirty="0" smtClean="0">
                <a:sym typeface="Wingdings" panose="05000000000000000000" pitchFamily="2" charset="2"/>
              </a:rPr>
              <a:t>RX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203833" y="2948178"/>
            <a:ext cx="225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TX1</a:t>
            </a:r>
            <a:r>
              <a:rPr lang="en-US" dirty="0" smtClean="0">
                <a:sym typeface="Wingdings" panose="05000000000000000000" pitchFamily="2" charset="2"/>
              </a:rPr>
              <a:t>R</a:t>
            </a:r>
            <a:r>
              <a:rPr lang="en-US" dirty="0" smtClean="0"/>
              <a:t>X0-3 (MEGA)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8037658" y="2650550"/>
            <a:ext cx="826942" cy="1645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996491" y="2798436"/>
            <a:ext cx="10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RXTX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6287" y="3615320"/>
            <a:ext cx="10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TXRX2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5766502" y="2564269"/>
            <a:ext cx="826942" cy="1645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59881" y="2586590"/>
            <a:ext cx="12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Rover pos.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3877726" y="4509409"/>
            <a:ext cx="826942" cy="1645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86927" y="4594193"/>
            <a:ext cx="12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Rover pos.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62721" y="3617822"/>
            <a:ext cx="10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TX2</a:t>
            </a:r>
            <a:r>
              <a:rPr lang="en-US" dirty="0" smtClean="0">
                <a:sym typeface="Wingdings" panose="05000000000000000000" pitchFamily="2" charset="2"/>
              </a:rPr>
              <a:t>RX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440" y="2479395"/>
            <a:ext cx="9691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Laptop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52" name="Straight Connector 51"/>
          <p:cNvCxnSpPr>
            <a:stCxn id="11" idx="1"/>
            <a:endCxn id="51" idx="3"/>
          </p:cNvCxnSpPr>
          <p:nvPr/>
        </p:nvCxnSpPr>
        <p:spPr>
          <a:xfrm flipH="1" flipV="1">
            <a:off x="1020542" y="2941060"/>
            <a:ext cx="866430" cy="1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85142" y="2524225"/>
            <a:ext cx="10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RX</a:t>
            </a:r>
            <a:r>
              <a:rPr lang="en-US" dirty="0" smtClean="0">
                <a:solidFill>
                  <a:srgbClr val="FF0000"/>
                </a:solidFill>
              </a:rPr>
              <a:t>TX1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09503" y="3609913"/>
            <a:ext cx="14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(rover pos.)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61990" y="3003013"/>
            <a:ext cx="14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(rover pos.)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8951" y="3014761"/>
            <a:ext cx="141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(rover pos.)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79788" y="3826555"/>
            <a:ext cx="165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(RTCM corr. data)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632452" y="3928158"/>
            <a:ext cx="165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(RTCM corr. data)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313761" y="1780823"/>
            <a:ext cx="165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(RTCM corr. data)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597999" y="1692377"/>
            <a:ext cx="165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(RTCM corr. data)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590" y="5147051"/>
            <a:ext cx="43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https://www.sparkfun.com/products/16481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87226" y="1342741"/>
            <a:ext cx="43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https://www.sparkfun.com/products/16344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3" y="194033"/>
            <a:ext cx="8750095" cy="67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493"/>
            <a:ext cx="74643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simpleRTK2Blite						199,00€</a:t>
            </a:r>
          </a:p>
          <a:p>
            <a:r>
              <a:rPr lang="en-US" dirty="0"/>
              <a:t>RTK+INS simpleRTK2B-F9R V3				</a:t>
            </a:r>
            <a:r>
              <a:rPr lang="en-US" dirty="0">
                <a:solidFill>
                  <a:srgbClr val="FF0000"/>
                </a:solidFill>
              </a:rPr>
              <a:t>486</a:t>
            </a:r>
            <a:r>
              <a:rPr lang="en-US" dirty="0"/>
              <a:t>,00€</a:t>
            </a:r>
          </a:p>
          <a:p>
            <a:r>
              <a:rPr lang="en-US" dirty="0"/>
              <a:t>headers							5,00€</a:t>
            </a:r>
          </a:p>
          <a:p>
            <a:r>
              <a:rPr lang="en-US" dirty="0" err="1"/>
              <a:t>Pixhawk</a:t>
            </a:r>
            <a:r>
              <a:rPr lang="en-US" dirty="0"/>
              <a:t> cable </a:t>
            </a:r>
            <a:r>
              <a:rPr lang="en-US" dirty="0" smtClean="0"/>
              <a:t>set						</a:t>
            </a:r>
            <a:r>
              <a:rPr lang="en-US" dirty="0"/>
              <a:t>15,00€</a:t>
            </a:r>
          </a:p>
          <a:p>
            <a:r>
              <a:rPr lang="en-US" dirty="0"/>
              <a:t>XBee (LR) + Antenna					116,00€</a:t>
            </a:r>
          </a:p>
          <a:p>
            <a:r>
              <a:rPr lang="en-US" dirty="0"/>
              <a:t>XBee (LR) + Antenna					116,00€</a:t>
            </a:r>
          </a:p>
          <a:p>
            <a:r>
              <a:rPr lang="en-US" dirty="0"/>
              <a:t>Calibrated Survey GNSS Multiband antenna (IP67)		149,00€</a:t>
            </a:r>
          </a:p>
          <a:p>
            <a:r>
              <a:rPr lang="en-US" dirty="0"/>
              <a:t>Calibrated Survey GNSS Multiband antenna (IP67)		149,00€</a:t>
            </a:r>
          </a:p>
          <a:p>
            <a:r>
              <a:rPr lang="en-US" dirty="0"/>
              <a:t>Stand for survey GNSS Multiband antenna			18,00€</a:t>
            </a:r>
          </a:p>
          <a:p>
            <a:r>
              <a:rPr lang="en-US" dirty="0"/>
              <a:t>Stand for survey GNSS Multiband antenna			18,00€</a:t>
            </a:r>
          </a:p>
        </p:txBody>
      </p:sp>
      <p:sp>
        <p:nvSpPr>
          <p:cNvPr id="2" name="Rectangle 1"/>
          <p:cNvSpPr/>
          <p:nvPr/>
        </p:nvSpPr>
        <p:spPr>
          <a:xfrm>
            <a:off x="9195768" y="408444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ZED-F9P-02B Rs15 000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95768" y="77777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ZED-F9R-02B Rs15 000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0257" y="0"/>
            <a:ext cx="17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Mouser.com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35313" y="56538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https://www.gnss.store/gnss-gps-modules/134-ublox-zed-f9r-elt0117.html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2460" y="565380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722"/>
                </a:solidFill>
                <a:latin typeface="Poppins"/>
              </a:rPr>
              <a:t>249,99 € tax </a:t>
            </a:r>
            <a:r>
              <a:rPr lang="en-US" b="1" dirty="0" err="1">
                <a:solidFill>
                  <a:srgbClr val="FF5722"/>
                </a:solidFill>
                <a:latin typeface="Poppins"/>
              </a:rPr>
              <a:t>excl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83168" y="565380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Poppins"/>
              </a:rPr>
              <a:t>ZED-F9R</a:t>
            </a:r>
            <a:endParaRPr lang="en-US" b="1" i="0" dirty="0">
              <a:solidFill>
                <a:srgbClr val="000000"/>
              </a:solidFill>
              <a:effectLst/>
              <a:latin typeface="Poppi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83168" y="5007471"/>
            <a:ext cx="1206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Poppins"/>
              </a:rPr>
              <a:t>ZED-F9P </a:t>
            </a:r>
            <a:endParaRPr lang="en-US" b="1" i="0" dirty="0">
              <a:solidFill>
                <a:srgbClr val="000000"/>
              </a:solidFill>
              <a:effectLst/>
              <a:latin typeface="Poppi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6562" y="4878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https://www.gnss.store/gnss-gps-modules/99-ublox-zed-f9p-rtk-gnss-receiver-board-with-sma-base-or-rover.html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89589" y="4984388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722"/>
                </a:solidFill>
                <a:latin typeface="Poppins"/>
              </a:rPr>
              <a:t>209,99 € tax excl.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42460" y="6297379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5722"/>
                </a:solidFill>
                <a:latin typeface="Poppins"/>
              </a:rPr>
              <a:t>189,99 € tax excl.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6562" y="6297379"/>
            <a:ext cx="567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https://www.gnss.store/rf-gps-antennas/140-elt0123.html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4304" y="5874643"/>
            <a:ext cx="43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https://www.sparkfun.com/products/16344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95768" y="1246495"/>
            <a:ext cx="3229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GPS Development Tools </a:t>
            </a:r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SparkFun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 GPS-RTK-SMA Breakout - </a:t>
            </a:r>
            <a:r>
              <a:rPr lang="en-US" sz="1200" dirty="0" smtClean="0">
                <a:solidFill>
                  <a:srgbClr val="333333"/>
                </a:solidFill>
                <a:latin typeface="Arial" panose="020B0604020202020204" pitchFamily="34" charset="0"/>
              </a:rPr>
              <a:t>ZED-F9P</a:t>
            </a:r>
          </a:p>
          <a:p>
            <a:r>
              <a:rPr lang="en-US" b="1" dirty="0"/>
              <a:t>16,796  = 190 EUR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84519" y="2123658"/>
            <a:ext cx="37264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SparkFun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 Accessories </a:t>
            </a:r>
            <a:r>
              <a:rPr lang="en-US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SparkFun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 GPS-RTK Dead Reckoning 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Breakout 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- ZED-F9R (</a:t>
            </a:r>
            <a:r>
              <a:rPr lang="en-US" sz="140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Qwiic</a:t>
            </a:r>
            <a:r>
              <a:rPr lang="en-US" sz="1400" dirty="0" smtClean="0">
                <a:solidFill>
                  <a:srgbClr val="333333"/>
                </a:solidFill>
                <a:latin typeface="Arial" panose="020B0604020202020204" pitchFamily="34" charset="0"/>
              </a:rPr>
              <a:t>) </a:t>
            </a:r>
            <a:r>
              <a:rPr lang="en-US" b="1" dirty="0" smtClean="0"/>
              <a:t>21,644 = 242 EUR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869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1452</Words>
  <Application>Microsoft Office PowerPoint</Application>
  <PresentationFormat>Widescreen</PresentationFormat>
  <Paragraphs>253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Poppins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CLAAS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Steger, Andras</dc:creator>
  <cp:lastModifiedBy>Steger, Andras</cp:lastModifiedBy>
  <cp:revision>68</cp:revision>
  <dcterms:created xsi:type="dcterms:W3CDTF">2021-04-24T05:45:14Z</dcterms:created>
  <dcterms:modified xsi:type="dcterms:W3CDTF">2021-05-04T09:09:40Z</dcterms:modified>
</cp:coreProperties>
</file>